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3" r:id="rId4"/>
    <p:sldId id="260" r:id="rId5"/>
    <p:sldId id="259" r:id="rId6"/>
    <p:sldId id="268" r:id="rId7"/>
    <p:sldId id="257" r:id="rId8"/>
    <p:sldId id="258" r:id="rId9"/>
    <p:sldId id="279" r:id="rId10"/>
    <p:sldId id="280" r:id="rId11"/>
    <p:sldId id="264" r:id="rId12"/>
    <p:sldId id="261" r:id="rId13"/>
    <p:sldId id="286" r:id="rId14"/>
    <p:sldId id="290" r:id="rId15"/>
    <p:sldId id="267" r:id="rId16"/>
    <p:sldId id="282" r:id="rId17"/>
    <p:sldId id="283" r:id="rId18"/>
    <p:sldId id="269" r:id="rId19"/>
    <p:sldId id="270" r:id="rId20"/>
    <p:sldId id="284" r:id="rId21"/>
    <p:sldId id="285" r:id="rId22"/>
    <p:sldId id="271" r:id="rId23"/>
    <p:sldId id="272" r:id="rId24"/>
    <p:sldId id="273" r:id="rId25"/>
    <p:sldId id="274" r:id="rId26"/>
    <p:sldId id="275" r:id="rId27"/>
    <p:sldId id="276" r:id="rId28"/>
    <p:sldId id="287" r:id="rId29"/>
    <p:sldId id="288" r:id="rId30"/>
    <p:sldId id="289" r:id="rId31"/>
    <p:sldId id="278" r:id="rId32"/>
    <p:sldId id="293" r:id="rId33"/>
    <p:sldId id="277" r:id="rId34"/>
    <p:sldId id="291" r:id="rId35"/>
    <p:sldId id="292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85B"/>
    <a:srgbClr val="000000"/>
    <a:srgbClr val="E86E9D"/>
    <a:srgbClr val="F34803"/>
    <a:srgbClr val="59184D"/>
    <a:srgbClr val="240A1F"/>
    <a:srgbClr val="FF6600"/>
    <a:srgbClr val="9933FF"/>
    <a:srgbClr val="ED9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 snapToGrid="0" snapToObjects="1">
      <p:cViewPr varScale="1">
        <p:scale>
          <a:sx n="69" d="100"/>
          <a:sy n="69" d="100"/>
        </p:scale>
        <p:origin x="-74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C5E5B73-43F8-B843-8136-66E1E4434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F331C42-7944-3F46-BA77-2DC2933F8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A92BCE1-BEE8-FC40-90E7-C85A695F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9A9E0B-B770-9442-B7BD-4B758FE01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DA972A7-29EC-074A-A997-C22E2E87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059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1497C00-4D67-A545-BC23-2B17BABA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F074CE0-F3D4-4E42-B4BA-A976BCA1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ED46FDD-5FBD-9E4E-A692-F7891157F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E6B01F6-637B-934F-B8D5-2BFFBF5D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19B89AC-C061-374E-A7BA-F679EEA4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99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5A62C1C-50BD-F940-8D0B-3512C146D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88AC3C4-923B-FF42-A843-42FB2C8DB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4F7F34A-BE46-0643-B3BD-AD1969CF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16034D3-DB58-644B-A3E8-4FD80CA7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5A29D81-BB94-5947-8316-A6FED287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392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84FD46-A797-F641-BC83-45D56C0A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DB02FF6-DE7E-764F-BDB3-BDC5C41F2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7D01BD6-4925-F24E-909A-BEF3C11A6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63D106F-2902-8142-9DBD-22FA5A9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EB7B9C0-0665-144A-9D47-FB687769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495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CA54E9-CBAD-8C46-9CE0-AEC5ED30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8496ECE-558F-F645-801D-AF5D2283B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238A36A-8521-FC47-B5D4-8C2F329A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36371C7-B2D9-EF47-B065-AC698E91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815B193-F185-2F40-80D0-0AA4C0D4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97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3BEDC69-E5FD-7C4F-93A2-4C75A115F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67BEF2D-35D8-644E-8AEF-5D9C34532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48B6302-E304-B540-92CB-705118206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FE77BAA-146F-2B41-809B-5A603F1C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4307CF3-DE01-254C-8761-82E846EAD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5950E8A-67FA-F847-9E23-373C98B7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893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2C4B03B-9B51-BD4F-AD3B-3467E38A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C0C3749-AAB0-0C4F-8AF2-D3814A06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BE10D85D-54C7-EF47-BE9C-D5F323F04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197F44DD-4226-D444-BBAD-E0EAC3FE5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983D041-30D5-7448-9994-931418F250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E048CAD7-9D70-0844-A01B-4B663892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1F1B229F-BE0E-5B45-99D1-666B98C6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1EAC7EB-2832-754A-9F09-24F757463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498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814FB7-5571-EA40-BEBC-76FDC965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66B5CF66-2BB7-8647-B5CF-F7C1B7D0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F79D0CA-08FC-3947-AAA6-B1414BCD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45AF1136-B544-D644-8F68-73299E801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91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BF8D198-47C9-2E44-B940-C64ABA6D7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88839B68-B6D6-3041-8A7E-008ABCB7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5C8692-BC7F-604A-8BA6-1C3A31A8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38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5144C31-3A06-C140-8E27-3C53307A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05D7764-4D4A-4C4B-9D32-817DFA075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7776880-B8DF-3A4B-8D1E-7DBD28416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F7F58D4-DBC8-DB45-819B-F56A2B64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ED00122-C71A-F045-B7E1-72092DA7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E3E7038-D515-A544-9231-E8E7F341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359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BC7206-C040-E24C-BDF9-6519147D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42D76D34-5D44-304F-99AC-DD2D2401C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FC1D209-6711-1640-9435-9E616728D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0F6D6ED-E1A6-0D49-8BEA-809B4C48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B10F398-7A77-3D43-BA10-78DC5979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089C49D-B9F7-994E-A160-2DB9D483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848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8BB136B-1267-CA49-95DC-D97D92DD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B64A06C-156E-7B4A-87CD-96E43CF5E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E163E40-99AA-C34D-81CA-D35220292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2E802-3E43-ED42-9C5E-E5E218DA3CE4}" type="datetimeFigureOut">
              <a:rPr lang="es-ES" smtClean="0"/>
              <a:t>15/05/2019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28116EF-5A7E-9A4F-963E-718131CC7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9ECD2A8-2F0D-1C43-90E5-5AD56F363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6E2F2-96A5-304D-BC65-62E8BE327B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522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ziHrYYSyPc" TargetMode="External"/><Relationship Id="rId2" Type="http://schemas.openxmlformats.org/officeDocument/2006/relationships/hyperlink" Target="https://youtu.be/SAwToc1Q0B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WpYkxSSpQ4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-sz8M8gc6U" TargetMode="External"/><Relationship Id="rId2" Type="http://schemas.openxmlformats.org/officeDocument/2006/relationships/hyperlink" Target="https://youtu.be/Ji8qhMyZV1w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pJvJo1mxVA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_OBWa9fgZI" TargetMode="External"/><Relationship Id="rId2" Type="http://schemas.openxmlformats.org/officeDocument/2006/relationships/hyperlink" Target="https://youtu.be/fXBXOaLcMZ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eLXFLl1FE8" TargetMode="External"/><Relationship Id="rId2" Type="http://schemas.openxmlformats.org/officeDocument/2006/relationships/hyperlink" Target="https://www.iespedromercedes.es/departamentos/filosof%C3%ADa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sexta.com/noticias/sociedad/la-manada-de-alicante-grabo-cinco-minutos-de-video-de-la-agresion-sexual-con-imagenes-explicitas-video_201901075c3358170cf24fa4056e6c88.html" TargetMode="External"/><Relationship Id="rId2" Type="http://schemas.openxmlformats.org/officeDocument/2006/relationships/hyperlink" Target="https://www.lavanguardia.com/deportes/futbol/20190506/462058755105/ada-hegerberg-balon-de-oro-renuncia-mundial-seleccion-noruega-desigualdad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A7BE2E-4606-134C-82DD-FF7C193BF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099" y="4500748"/>
            <a:ext cx="9893643" cy="1747652"/>
          </a:xfrm>
        </p:spPr>
        <p:txBody>
          <a:bodyPr>
            <a:noAutofit/>
          </a:bodyPr>
          <a:lstStyle/>
          <a:p>
            <a:r>
              <a:rPr lang="es-ES" sz="23900" dirty="0" err="1" smtClean="0">
                <a:solidFill>
                  <a:srgbClr val="FFFF00"/>
                </a:solidFill>
                <a:latin typeface="Signatra DEMO" panose="02000506000000020003" pitchFamily="2" charset="0"/>
              </a:rPr>
              <a:t>Ciao</a:t>
            </a:r>
            <a:r>
              <a:rPr lang="es-ES" sz="23900" dirty="0" smtClean="0"/>
              <a:t>  </a:t>
            </a:r>
            <a:r>
              <a:rPr lang="es-ES" sz="11500" b="1" dirty="0" err="1" smtClean="0">
                <a:solidFill>
                  <a:srgbClr val="0070C0"/>
                </a:solidFill>
                <a:latin typeface="Britannic Bold" panose="020B0903060703020204" pitchFamily="34" charset="0"/>
              </a:rPr>
              <a:t>cześć</a:t>
            </a:r>
            <a:r>
              <a:rPr lang="es-ES" sz="11500" b="1" dirty="0">
                <a:solidFill>
                  <a:srgbClr val="0070C0"/>
                </a:solidFill>
              </a:rPr>
              <a:t/>
            </a:r>
            <a:br>
              <a:rPr lang="es-ES" sz="11500" b="1" dirty="0">
                <a:solidFill>
                  <a:srgbClr val="0070C0"/>
                </a:solidFill>
              </a:rPr>
            </a:br>
            <a:r>
              <a:rPr lang="es-ES" sz="11500" b="1" dirty="0">
                <a:solidFill>
                  <a:srgbClr val="7030A0"/>
                </a:solidFill>
                <a:latin typeface="Arial Black" panose="020B0A04020102020204" pitchFamily="34" charset="0"/>
              </a:rPr>
              <a:t>hola</a:t>
            </a:r>
            <a:r>
              <a:rPr lang="es-ES" sz="9600" b="1" dirty="0">
                <a:solidFill>
                  <a:srgbClr val="7030A0"/>
                </a:solidFill>
              </a:rPr>
              <a:t> </a:t>
            </a:r>
            <a:r>
              <a:rPr lang="es-ES" sz="9600" b="1" dirty="0"/>
              <a:t>  </a:t>
            </a:r>
            <a:r>
              <a:rPr lang="es-ES" sz="9600" b="1" dirty="0" err="1">
                <a:solidFill>
                  <a:srgbClr val="00B050"/>
                </a:solidFill>
                <a:latin typeface="Elephant" panose="02020904090505020303" pitchFamily="18" charset="0"/>
              </a:rPr>
              <a:t>ça</a:t>
            </a:r>
            <a:r>
              <a:rPr lang="es-ES" sz="9600" b="1" dirty="0">
                <a:solidFill>
                  <a:srgbClr val="00B050"/>
                </a:solidFill>
                <a:latin typeface="Elephant" panose="02020904090505020303" pitchFamily="18" charset="0"/>
              </a:rPr>
              <a:t> va? </a:t>
            </a:r>
            <a:r>
              <a:rPr lang="es-ES" sz="11500" b="1" dirty="0" err="1"/>
              <a:t>Hello</a:t>
            </a:r>
            <a:endParaRPr lang="es-ES" sz="11500" dirty="0"/>
          </a:p>
        </p:txBody>
      </p:sp>
    </p:spTree>
    <p:extLst>
      <p:ext uri="{BB962C8B-B14F-4D97-AF65-F5344CB8AC3E}">
        <p14:creationId xmlns:p14="http://schemas.microsoft.com/office/powerpoint/2010/main" val="179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0251"/>
            <a:ext cx="12192000" cy="7796572"/>
          </a:xfrm>
          <a:solidFill>
            <a:schemeClr val="tx1"/>
          </a:solidFill>
        </p:spPr>
        <p:txBody>
          <a:bodyPr/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068" y="363827"/>
            <a:ext cx="6244175" cy="64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5DE8E69-4BD7-284A-A072-B91B181FC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06" y="1518112"/>
            <a:ext cx="2540000" cy="2857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F8D242A-4E65-3848-856E-6451281F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178" y="1518112"/>
            <a:ext cx="5980315" cy="3986877"/>
          </a:xfrm>
          <a:prstGeom prst="rect">
            <a:avLst/>
          </a:prstGeom>
        </p:spPr>
      </p:pic>
      <p:sp>
        <p:nvSpPr>
          <p:cNvPr id="8" name="Flecha derecha 7">
            <a:extLst>
              <a:ext uri="{FF2B5EF4-FFF2-40B4-BE49-F238E27FC236}">
                <a16:creationId xmlns="" xmlns:a16="http://schemas.microsoft.com/office/drawing/2014/main" id="{D77C11C1-4A03-1F43-BE75-A4DB76B4CC90}"/>
              </a:ext>
            </a:extLst>
          </p:cNvPr>
          <p:cNvSpPr/>
          <p:nvPr/>
        </p:nvSpPr>
        <p:spPr>
          <a:xfrm>
            <a:off x="3378200" y="2576945"/>
            <a:ext cx="1858818" cy="1330037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2" y="5086419"/>
            <a:ext cx="3163888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2" y="4217263"/>
            <a:ext cx="35480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06" y="-217833"/>
            <a:ext cx="1051718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78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6E9D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AF78500-A333-4247-A25A-BA3E3CD05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811" y="0"/>
            <a:ext cx="7730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512618"/>
            <a:ext cx="10515600" cy="1178070"/>
          </a:xfrm>
        </p:spPr>
        <p:txBody>
          <a:bodyPr>
            <a:normAutofit/>
          </a:bodyPr>
          <a:lstStyle/>
          <a:p>
            <a:pPr algn="ctr"/>
            <a:r>
              <a:rPr lang="es-E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MUSICA/MUSIC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644725"/>
            <a:ext cx="10515600" cy="3532237"/>
          </a:xfrm>
        </p:spPr>
        <p:txBody>
          <a:bodyPr/>
          <a:lstStyle/>
          <a:p>
            <a:pPr marL="0" indent="0">
              <a:buNone/>
            </a:pPr>
            <a:r>
              <a:rPr lang="es-ES" dirty="0">
                <a:hlinkClick r:id="rId2"/>
              </a:rPr>
              <a:t>https://youtu.be/SAwToc1Q0B4</a:t>
            </a:r>
            <a:r>
              <a:rPr lang="es-ES" dirty="0"/>
              <a:t> ¿CÓMO TE SUENA? Escuela de arte Cruz Novillo, Cuenca</a:t>
            </a:r>
          </a:p>
          <a:p>
            <a:pPr marL="0" indent="0">
              <a:buNone/>
            </a:pPr>
            <a:r>
              <a:rPr lang="es-ES" dirty="0">
                <a:hlinkClick r:id="rId3"/>
              </a:rPr>
              <a:t>https://youtu.be/CziHrYYSyPc</a:t>
            </a:r>
            <a:r>
              <a:rPr lang="es-ES" dirty="0"/>
              <a:t> TOY-</a:t>
            </a:r>
            <a:r>
              <a:rPr lang="es-ES" dirty="0" err="1"/>
              <a:t>Netta</a:t>
            </a:r>
            <a:r>
              <a:rPr lang="es-ES" dirty="0"/>
              <a:t> ganadora de Eurovisión 2018,Israel</a:t>
            </a:r>
          </a:p>
          <a:p>
            <a:pPr marL="0" indent="0">
              <a:buNone/>
            </a:pPr>
            <a:r>
              <a:rPr lang="es-ES" dirty="0">
                <a:hlinkClick r:id="rId4"/>
              </a:rPr>
              <a:t>https://youtu.be/WpYkxSSpQ4g</a:t>
            </a:r>
            <a:r>
              <a:rPr lang="es-ES" dirty="0"/>
              <a:t> NO SIGNIFICA NO-</a:t>
            </a:r>
            <a:r>
              <a:rPr lang="es-ES" dirty="0" err="1"/>
              <a:t>Curricé</a:t>
            </a:r>
            <a:r>
              <a:rPr lang="es-E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0862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05AC49-6D8D-47FC-BB7B-80958D855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0112"/>
          </a:xfrm>
        </p:spPr>
        <p:txBody>
          <a:bodyPr>
            <a:normAutofit/>
          </a:bodyPr>
          <a:lstStyle/>
          <a:p>
            <a:pPr algn="ctr"/>
            <a:r>
              <a:rPr lang="es-E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MUSICA MACHISTA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405FD67-1E15-48D9-B768-14B63564E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0909"/>
            <a:ext cx="10515600" cy="3406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>
                <a:hlinkClick r:id="rId2"/>
              </a:rPr>
              <a:t>https://youtu.be/Ji8qhMyZV1w</a:t>
            </a:r>
            <a:r>
              <a:rPr lang="es-ES" sz="3200" dirty="0"/>
              <a:t> CUATRO BABYS-Maluma</a:t>
            </a:r>
          </a:p>
          <a:p>
            <a:pPr marL="0" indent="0">
              <a:buNone/>
            </a:pPr>
            <a:r>
              <a:rPr lang="es-ES" sz="3200" dirty="0">
                <a:hlinkClick r:id="rId3"/>
              </a:rPr>
              <a:t>https://youtu.be/j-sz8M8gc6U</a:t>
            </a:r>
            <a:r>
              <a:rPr lang="es-ES" sz="3200" dirty="0"/>
              <a:t> SOLITA-</a:t>
            </a:r>
            <a:r>
              <a:rPr lang="es-ES" sz="3200" dirty="0" err="1"/>
              <a:t>Bad</a:t>
            </a:r>
            <a:r>
              <a:rPr lang="es-ES" sz="3200" dirty="0"/>
              <a:t> </a:t>
            </a:r>
            <a:r>
              <a:rPr lang="es-ES" sz="3200" dirty="0" err="1"/>
              <a:t>Bunny</a:t>
            </a:r>
            <a:endParaRPr lang="es-ES" sz="3200" dirty="0"/>
          </a:p>
          <a:p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6794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Algerian" panose="04020705040A02060702" pitchFamily="82" charset="0"/>
              </a:rPr>
              <a:t>ESTHER FERRER</a:t>
            </a:r>
            <a:br>
              <a:rPr lang="es-ES" dirty="0">
                <a:latin typeface="Algerian" panose="04020705040A02060702" pitchFamily="82" charset="0"/>
              </a:rPr>
            </a:br>
            <a:endParaRPr lang="es-ES" dirty="0">
              <a:latin typeface="Algerian" panose="04020705040A02060702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2036618"/>
            <a:ext cx="5181600" cy="3532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Esther Ferrer Ruiz 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artist</a:t>
            </a:r>
            <a:r>
              <a:rPr lang="es-ES" sz="2400" dirty="0"/>
              <a:t> </a:t>
            </a:r>
            <a:r>
              <a:rPr lang="es-ES" sz="2400" dirty="0" err="1"/>
              <a:t>who</a:t>
            </a:r>
            <a:r>
              <a:rPr lang="es-ES" sz="2400" dirty="0"/>
              <a:t> </a:t>
            </a:r>
            <a:r>
              <a:rPr lang="es-ES" sz="2400" dirty="0" err="1"/>
              <a:t>became</a:t>
            </a:r>
            <a:r>
              <a:rPr lang="es-ES" sz="2400" dirty="0"/>
              <a:t> </a:t>
            </a:r>
            <a:r>
              <a:rPr lang="es-ES" sz="2400" dirty="0" err="1"/>
              <a:t>famous</a:t>
            </a:r>
            <a:r>
              <a:rPr lang="es-ES" sz="2400" dirty="0"/>
              <a:t>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dirty="0" err="1"/>
              <a:t>her</a:t>
            </a:r>
            <a:r>
              <a:rPr lang="es-ES" sz="2400" dirty="0"/>
              <a:t> </a:t>
            </a:r>
            <a:r>
              <a:rPr lang="es-ES" sz="2400" dirty="0" err="1"/>
              <a:t>multitasking</a:t>
            </a:r>
            <a:r>
              <a:rPr lang="es-ES" sz="2400" dirty="0"/>
              <a:t> </a:t>
            </a:r>
            <a:r>
              <a:rPr lang="es-ES" sz="2400" dirty="0" err="1"/>
              <a:t>skills</a:t>
            </a:r>
            <a:r>
              <a:rPr lang="es-ES" sz="2400" dirty="0"/>
              <a:t>. </a:t>
            </a: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a </a:t>
            </a:r>
            <a:r>
              <a:rPr lang="es-ES" sz="2400" dirty="0" err="1"/>
              <a:t>Spanish</a:t>
            </a:r>
            <a:r>
              <a:rPr lang="es-ES" sz="2400" dirty="0"/>
              <a:t> </a:t>
            </a:r>
            <a:r>
              <a:rPr lang="es-ES" sz="2400" dirty="0" err="1"/>
              <a:t>artist</a:t>
            </a:r>
            <a:r>
              <a:rPr lang="es-ES" sz="2400" dirty="0"/>
              <a:t> </a:t>
            </a:r>
            <a:r>
              <a:rPr lang="es-ES" sz="2400" dirty="0" err="1"/>
              <a:t>who</a:t>
            </a:r>
            <a:r>
              <a:rPr lang="es-ES" sz="2400" dirty="0"/>
              <a:t> </a:t>
            </a:r>
            <a:r>
              <a:rPr lang="es-ES" sz="2400" dirty="0" err="1"/>
              <a:t>was</a:t>
            </a:r>
            <a:r>
              <a:rPr lang="es-ES" sz="2400" dirty="0"/>
              <a:t> </a:t>
            </a:r>
            <a:r>
              <a:rPr lang="es-ES" sz="2400" dirty="0" err="1"/>
              <a:t>born</a:t>
            </a:r>
            <a:r>
              <a:rPr lang="es-ES" sz="2400" dirty="0"/>
              <a:t> in San </a:t>
            </a:r>
            <a:r>
              <a:rPr lang="es-ES" sz="2400" dirty="0" err="1" smtClean="0"/>
              <a:t>Sebastian</a:t>
            </a:r>
            <a:r>
              <a:rPr lang="es-ES" sz="2400" dirty="0" smtClean="0"/>
              <a:t>. </a:t>
            </a:r>
            <a:r>
              <a:rPr lang="es-ES" sz="2400" dirty="0" err="1" smtClean="0"/>
              <a:t>On</a:t>
            </a:r>
            <a:r>
              <a:rPr lang="es-ES" sz="2400" dirty="0" smtClean="0"/>
              <a:t> </a:t>
            </a:r>
            <a:r>
              <a:rPr lang="es-ES" sz="2400" dirty="0" err="1"/>
              <a:t>the</a:t>
            </a:r>
            <a:r>
              <a:rPr lang="es-ES" sz="2400" dirty="0"/>
              <a:t> 19th of </a:t>
            </a:r>
            <a:r>
              <a:rPr lang="es-ES" sz="2400" dirty="0" err="1"/>
              <a:t>December</a:t>
            </a:r>
            <a:r>
              <a:rPr lang="es-ES" sz="2400" dirty="0"/>
              <a:t> 1937. </a:t>
            </a:r>
            <a:r>
              <a:rPr lang="es-ES" sz="2400" dirty="0" err="1"/>
              <a:t>Nowadays</a:t>
            </a:r>
            <a:r>
              <a:rPr lang="es-ES" sz="2400" dirty="0"/>
              <a:t> </a:t>
            </a: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81 </a:t>
            </a:r>
            <a:r>
              <a:rPr lang="es-ES" sz="2400" dirty="0" err="1"/>
              <a:t>years</a:t>
            </a:r>
            <a:r>
              <a:rPr lang="es-ES" sz="2400" dirty="0"/>
              <a:t> </a:t>
            </a:r>
            <a:r>
              <a:rPr lang="es-ES" sz="2400" dirty="0" err="1" smtClean="0"/>
              <a:t>old</a:t>
            </a:r>
            <a:r>
              <a:rPr lang="es-ES" sz="2400" dirty="0" smtClean="0"/>
              <a:t>. Ha ganado premios como:</a:t>
            </a:r>
          </a:p>
          <a:p>
            <a:r>
              <a:rPr lang="es-ES" sz="2400" dirty="0" smtClean="0"/>
              <a:t>Premio nacional de artes plásticas (2008)</a:t>
            </a:r>
          </a:p>
          <a:p>
            <a:r>
              <a:rPr lang="es-ES" sz="2400" dirty="0" smtClean="0"/>
              <a:t>Premio </a:t>
            </a:r>
            <a:r>
              <a:rPr lang="es-ES" sz="2400" dirty="0" err="1" smtClean="0"/>
              <a:t>Velazquez</a:t>
            </a:r>
            <a:r>
              <a:rPr lang="es-ES" sz="2400" dirty="0" smtClean="0"/>
              <a:t> (2014)</a:t>
            </a:r>
          </a:p>
          <a:p>
            <a:pPr marL="0" indent="0">
              <a:buNone/>
            </a:pPr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/>
          </a:p>
          <a:p>
            <a:pPr marL="0" indent="0">
              <a:buNone/>
            </a:pPr>
            <a:endParaRPr lang="es-ES" sz="2400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pic>
        <p:nvPicPr>
          <p:cNvPr id="4" name="3 Imagen" descr="Imagen relacionad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8" y="1825625"/>
            <a:ext cx="5839691" cy="3907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6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Algerian" panose="04020705040A02060702" pitchFamily="82" charset="0"/>
              </a:rPr>
              <a:t>OLGA PERICET</a:t>
            </a:r>
          </a:p>
        </p:txBody>
      </p:sp>
      <p:pic>
        <p:nvPicPr>
          <p:cNvPr id="4" name="3 Marcador de contenido" descr="Resultado de imagen de olga pericet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97699"/>
            <a:ext cx="5181600" cy="3807189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6172200" y="2097699"/>
            <a:ext cx="5181600" cy="3807189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Olga es una bailarina de flamenco y danza española nacida en Córdoba en 1975 (44años). </a:t>
            </a:r>
          </a:p>
          <a:p>
            <a:pPr marL="0" indent="0">
              <a:buNone/>
            </a:pPr>
            <a:r>
              <a:rPr lang="es-ES" dirty="0"/>
              <a:t>Tiene premios como:</a:t>
            </a:r>
          </a:p>
          <a:p>
            <a:r>
              <a:rPr lang="es-ES" dirty="0"/>
              <a:t>El premio Nacional de Interpretación.</a:t>
            </a:r>
          </a:p>
          <a:p>
            <a:r>
              <a:rPr lang="es-ES" dirty="0"/>
              <a:t>Max </a:t>
            </a:r>
            <a:r>
              <a:rPr lang="es-ES" dirty="0" err="1"/>
              <a:t>Award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Best</a:t>
            </a:r>
            <a:r>
              <a:rPr lang="es-ES" dirty="0"/>
              <a:t> </a:t>
            </a:r>
            <a:r>
              <a:rPr lang="es-ES" dirty="0" err="1"/>
              <a:t>Female</a:t>
            </a:r>
            <a:r>
              <a:rPr lang="es-ES" dirty="0"/>
              <a:t> </a:t>
            </a:r>
            <a:r>
              <a:rPr lang="es-ES" dirty="0" err="1"/>
              <a:t>Dancer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7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Algerian" panose="04020705040A02060702" pitchFamily="82" charset="0"/>
              </a:rPr>
              <a:t>PATRICIA GUIJARRO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0" y="2077625"/>
            <a:ext cx="5181600" cy="3847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Patricia Guijarro es una futbolista. Nació en las Islas Baleares en Palma de Mallorca en 1998. Juega en la posición de centrocampista. Ha ganado premios como:</a:t>
            </a:r>
          </a:p>
          <a:p>
            <a:r>
              <a:rPr lang="es-E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La copa de Algarve con la selección española en el año 2017</a:t>
            </a:r>
          </a:p>
          <a:p>
            <a:r>
              <a:rPr lang="es-E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El Europeo sub-19.</a:t>
            </a:r>
            <a:endParaRPr lang="es-ES" sz="2400" dirty="0"/>
          </a:p>
        </p:txBody>
      </p:sp>
      <p:pic>
        <p:nvPicPr>
          <p:cNvPr id="5" name="4 Marcador de contenido" descr="Ver las imágenes de origen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7625"/>
            <a:ext cx="5181600" cy="3847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9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7650" y="2095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3905250" y="316468"/>
            <a:ext cx="579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dirty="0" err="1">
                <a:latin typeface="Algerian" panose="04020705040A02060702" pitchFamily="82" charset="0"/>
              </a:rPr>
              <a:t>LiDIA</a:t>
            </a:r>
            <a:r>
              <a:rPr lang="es-ES" sz="4800" dirty="0">
                <a:latin typeface="Algerian" panose="04020705040A02060702" pitchFamily="82" charset="0"/>
              </a:rPr>
              <a:t> VALENTÍN</a:t>
            </a:r>
          </a:p>
        </p:txBody>
      </p:sp>
      <p:pic>
        <p:nvPicPr>
          <p:cNvPr id="12" name="11 Imagen" descr="Resultado de imagen de lidia valenti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" y="1371599"/>
            <a:ext cx="4228783" cy="51098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5467350" y="272620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Lidia Valentín </a:t>
            </a:r>
            <a:r>
              <a:rPr lang="es-ES" sz="2400" dirty="0" err="1"/>
              <a:t>is</a:t>
            </a:r>
            <a:r>
              <a:rPr lang="es-ES" sz="2400" dirty="0"/>
              <a:t> a </a:t>
            </a:r>
            <a:r>
              <a:rPr lang="es-ES" sz="2400" dirty="0" err="1"/>
              <a:t>Spanish</a:t>
            </a:r>
            <a:r>
              <a:rPr lang="es-ES" sz="2400" dirty="0"/>
              <a:t> </a:t>
            </a:r>
            <a:r>
              <a:rPr lang="es-ES" sz="2400" dirty="0" err="1"/>
              <a:t>sportswoman</a:t>
            </a:r>
            <a:r>
              <a:rPr lang="es-ES" sz="2400" dirty="0"/>
              <a:t> </a:t>
            </a:r>
            <a:r>
              <a:rPr lang="es-ES" sz="2400" dirty="0" err="1"/>
              <a:t>who</a:t>
            </a:r>
            <a:r>
              <a:rPr lang="es-ES" sz="2400" dirty="0"/>
              <a:t> </a:t>
            </a:r>
            <a:r>
              <a:rPr lang="es-ES" sz="2400" dirty="0" err="1"/>
              <a:t>became</a:t>
            </a:r>
            <a:r>
              <a:rPr lang="es-ES" sz="2400" dirty="0"/>
              <a:t> </a:t>
            </a:r>
            <a:r>
              <a:rPr lang="es-ES" sz="2400" dirty="0" err="1"/>
              <a:t>famous</a:t>
            </a:r>
            <a:r>
              <a:rPr lang="es-ES" sz="2400" dirty="0"/>
              <a:t>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dirty="0" err="1"/>
              <a:t>her</a:t>
            </a:r>
            <a:r>
              <a:rPr lang="es-ES" sz="2400" dirty="0"/>
              <a:t> </a:t>
            </a:r>
            <a:r>
              <a:rPr lang="es-ES" sz="2400" dirty="0" err="1"/>
              <a:t>weightlifting</a:t>
            </a:r>
            <a:r>
              <a:rPr lang="es-ES" sz="2400" dirty="0"/>
              <a:t> </a:t>
            </a:r>
            <a:r>
              <a:rPr lang="es-ES" sz="2400" dirty="0" err="1"/>
              <a:t>skills</a:t>
            </a:r>
            <a:r>
              <a:rPr lang="es-ES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dirty="0" err="1"/>
              <a:t>was</a:t>
            </a:r>
            <a:r>
              <a:rPr lang="es-ES" sz="2400" dirty="0"/>
              <a:t> </a:t>
            </a:r>
            <a:r>
              <a:rPr lang="es-ES" sz="2400" dirty="0" err="1"/>
              <a:t>born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10th of </a:t>
            </a:r>
            <a:r>
              <a:rPr lang="es-ES" sz="2400" dirty="0" err="1"/>
              <a:t>February</a:t>
            </a:r>
            <a:r>
              <a:rPr lang="es-ES" sz="2400" dirty="0"/>
              <a:t> 1985.</a:t>
            </a:r>
          </a:p>
        </p:txBody>
      </p:sp>
    </p:spTree>
    <p:extLst>
      <p:ext uri="{BB962C8B-B14F-4D97-AF65-F5344CB8AC3E}">
        <p14:creationId xmlns:p14="http://schemas.microsoft.com/office/powerpoint/2010/main" val="22882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000" dirty="0">
                <a:latin typeface="Algerian" panose="04020705040A02060702" pitchFamily="82" charset="0"/>
              </a:rPr>
              <a:t>MARIA DEL CARMEN MARTINEZ SANCHO</a:t>
            </a:r>
          </a:p>
        </p:txBody>
      </p:sp>
      <p:pic>
        <p:nvPicPr>
          <p:cNvPr id="4" name="3 Marcador de contenido" descr="Imagen relacionad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7338"/>
            <a:ext cx="5105400" cy="320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Resultado de imagen de maria del carmen martinez sanch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7338"/>
            <a:ext cx="5257800" cy="32051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2895600" y="49866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María del Carmen Martínez Sancho </a:t>
            </a:r>
            <a:r>
              <a:rPr lang="es-ES" sz="2400" dirty="0" err="1"/>
              <a:t>was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first</a:t>
            </a:r>
            <a:r>
              <a:rPr lang="es-ES" sz="2400" dirty="0"/>
              <a:t> doctor and PHD of </a:t>
            </a:r>
            <a:r>
              <a:rPr lang="es-ES" sz="2400" dirty="0" err="1"/>
              <a:t>Mathematics</a:t>
            </a:r>
            <a:r>
              <a:rPr lang="es-ES" sz="2400" dirty="0"/>
              <a:t> in </a:t>
            </a:r>
            <a:r>
              <a:rPr lang="es-ES" sz="2400" dirty="0" err="1"/>
              <a:t>Spanish</a:t>
            </a:r>
            <a:r>
              <a:rPr lang="es-ES" sz="2400" dirty="0"/>
              <a:t> </a:t>
            </a:r>
            <a:r>
              <a:rPr lang="es-ES" sz="2400" dirty="0" err="1"/>
              <a:t>Secondary</a:t>
            </a:r>
            <a:r>
              <a:rPr lang="es-ES" sz="2400" dirty="0"/>
              <a:t> </a:t>
            </a:r>
            <a:r>
              <a:rPr lang="es-ES" sz="2400" dirty="0" err="1"/>
              <a:t>Education</a:t>
            </a:r>
            <a:r>
              <a:rPr lang="es-E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dirty="0" err="1"/>
              <a:t>was</a:t>
            </a:r>
            <a:r>
              <a:rPr lang="es-ES" sz="2400" dirty="0"/>
              <a:t> </a:t>
            </a:r>
            <a:r>
              <a:rPr lang="es-ES" sz="2400" dirty="0" err="1"/>
              <a:t>born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1901 and </a:t>
            </a: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dirty="0" err="1"/>
              <a:t>died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1995.</a:t>
            </a:r>
          </a:p>
        </p:txBody>
      </p:sp>
    </p:spTree>
    <p:extLst>
      <p:ext uri="{BB962C8B-B14F-4D97-AF65-F5344CB8AC3E}">
        <p14:creationId xmlns:p14="http://schemas.microsoft.com/office/powerpoint/2010/main" val="12579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73CE6B5-28B0-2C48-8719-A7E9D514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B9AFB0D-90A0-B84B-B740-DDEBA0BE6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B33185A-07B2-8248-9912-2AE9EA85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7" y="0"/>
            <a:ext cx="9712093" cy="70436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20B22B3-F9EE-0847-95A0-41AD49C6C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4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Algerian" panose="04020705040A02060702" pitchFamily="82" charset="0"/>
              </a:rPr>
              <a:t>MARGARITA SALAS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MARGARITA SALAS es bioquímica, nació en 1938 en Asturias. </a:t>
            </a:r>
          </a:p>
          <a:p>
            <a:r>
              <a:rPr lang="es-ES" dirty="0"/>
              <a:t>Premio </a:t>
            </a:r>
            <a:r>
              <a:rPr lang="es-ES" dirty="0" err="1"/>
              <a:t>L´oreal</a:t>
            </a:r>
            <a:r>
              <a:rPr lang="es-ES" dirty="0"/>
              <a:t> UNESCO a Mujeres en Ciencia. </a:t>
            </a:r>
          </a:p>
        </p:txBody>
      </p:sp>
      <p:pic>
        <p:nvPicPr>
          <p:cNvPr id="6" name="5 Marcador de contenido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950720"/>
            <a:ext cx="537972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Algerian" panose="04020705040A02060702" pitchFamily="82" charset="0"/>
              </a:rPr>
              <a:t>BEATRIZ BECERRA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Es eurodiputada y vicepresidenta de los Derechos humanos.</a:t>
            </a:r>
          </a:p>
          <a:p>
            <a:r>
              <a:rPr lang="es-ES" dirty="0"/>
              <a:t>Trabajó en la ONG Acción contra el Hambre.</a:t>
            </a:r>
          </a:p>
          <a:p>
            <a:r>
              <a:rPr lang="es-ES" dirty="0"/>
              <a:t>Tras incorporarse al Parlamento Europeo (2014), entró en las comisiones de Empleo y Asuntos Sociales, Derechos de la Mujer e Igualdad de Género y Peticiones. Se unió también a la comisión de Desarrollo y a la subcomisión de Derechos humanos.</a:t>
            </a:r>
          </a:p>
        </p:txBody>
      </p:sp>
      <p:pic>
        <p:nvPicPr>
          <p:cNvPr id="5" name="4 Marcador de contenido" descr="https://beatrizbecerra.eu/wp-content/uploads/2018/11/3bc0d21e-795b-4c01-be13-40d90a5ff522-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48840"/>
            <a:ext cx="4663439" cy="3825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72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2962" y="781050"/>
            <a:ext cx="10515600" cy="476250"/>
          </a:xfrm>
        </p:spPr>
        <p:txBody>
          <a:bodyPr>
            <a:noAutofit/>
          </a:bodyPr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VALUES EDUCATION</a:t>
            </a:r>
            <a:b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</a:b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VALORES ÉTICOS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/>
            </a:r>
            <a:b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</a:b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23900" y="1619250"/>
            <a:ext cx="10515600" cy="482520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srgbClr val="7030A0"/>
                </a:solidFill>
                <a:latin typeface="Centaur" panose="02030504050205020304" pitchFamily="18" charset="0"/>
              </a:rPr>
              <a:t>10 ANTISEXIST RULES / ANTISEXIST RULES</a:t>
            </a:r>
          </a:p>
          <a:p>
            <a:pPr marL="0" indent="0">
              <a:buNone/>
            </a:pPr>
            <a:r>
              <a:rPr lang="es-ES" dirty="0">
                <a:solidFill>
                  <a:srgbClr val="7030A0"/>
                </a:solidFill>
                <a:latin typeface="Centaur" panose="02030504050205020304" pitchFamily="18" charset="0"/>
              </a:rPr>
              <a:t>DECÁLOGO ANTISEXISTA:</a:t>
            </a:r>
          </a:p>
          <a:p>
            <a:pPr marL="0" indent="0">
              <a:buNone/>
            </a:pP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antisexist</a:t>
            </a:r>
            <a:r>
              <a:rPr lang="es-ES" sz="2400" dirty="0"/>
              <a:t> </a:t>
            </a:r>
            <a:r>
              <a:rPr lang="es-ES" sz="2400" dirty="0" err="1"/>
              <a:t>decalogue</a:t>
            </a:r>
            <a:r>
              <a:rPr lang="es-ES" sz="2400" dirty="0"/>
              <a:t> </a:t>
            </a:r>
            <a:r>
              <a:rPr lang="es-ES" sz="2400" dirty="0" err="1"/>
              <a:t>consists</a:t>
            </a:r>
            <a:r>
              <a:rPr lang="es-ES" sz="2400" dirty="0"/>
              <a:t> of 10 rules </a:t>
            </a:r>
            <a:r>
              <a:rPr lang="es-ES" sz="2400" dirty="0" err="1"/>
              <a:t>that</a:t>
            </a:r>
            <a:r>
              <a:rPr lang="es-ES" sz="2400" dirty="0"/>
              <a:t> </a:t>
            </a:r>
            <a:r>
              <a:rPr lang="es-ES" sz="2400" dirty="0" err="1"/>
              <a:t>everyone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</a:t>
            </a:r>
            <a:r>
              <a:rPr lang="es-ES" sz="2400" dirty="0" err="1"/>
              <a:t>fulfill</a:t>
            </a:r>
            <a:r>
              <a:rPr lang="es-ES" sz="2400" dirty="0"/>
              <a:t>.</a:t>
            </a:r>
          </a:p>
          <a:p>
            <a:pPr marL="0" indent="0">
              <a:buNone/>
            </a:pPr>
            <a:r>
              <a:rPr lang="es-ES" sz="2400" dirty="0"/>
              <a:t>Un decálogo </a:t>
            </a:r>
            <a:r>
              <a:rPr lang="es-ES" sz="2400" dirty="0" err="1"/>
              <a:t>antisexista</a:t>
            </a:r>
            <a:r>
              <a:rPr lang="es-ES" sz="2400" dirty="0"/>
              <a:t> son diez normas que todos deberíamos cumplir.</a:t>
            </a:r>
          </a:p>
        </p:txBody>
      </p:sp>
      <p:pic>
        <p:nvPicPr>
          <p:cNvPr id="4" name="3 Imagen" descr="Imagen relacionad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13944"/>
            <a:ext cx="2419350" cy="3040062"/>
          </a:xfrm>
          <a:prstGeom prst="rect">
            <a:avLst/>
          </a:prstGeom>
          <a:noFill/>
        </p:spPr>
      </p:pic>
      <p:pic>
        <p:nvPicPr>
          <p:cNvPr id="6" name="5 Imagen" descr="Resultado de imagen de toy planet revista de juguetes navidad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2" y="3613944"/>
            <a:ext cx="2414587" cy="3040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28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7250" y="365125"/>
            <a:ext cx="10515600" cy="1325563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NORMAS DEL DECÁLOGO:</a:t>
            </a:r>
            <a:br>
              <a:rPr lang="es-E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s-E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57250" y="1276350"/>
            <a:ext cx="10515600" cy="53530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1</a:t>
            </a:r>
            <a:r>
              <a:rPr lang="es-ES" sz="2600" dirty="0">
                <a:solidFill>
                  <a:srgbClr val="FF0000"/>
                </a:solidFill>
              </a:rPr>
              <a:t>.</a:t>
            </a:r>
            <a:r>
              <a:rPr lang="es-ES" sz="2600" dirty="0"/>
              <a:t>EL JUEGO ES LIBRE Y ESPONTAEO. NO HAY JUGUETES DE NIÑOS O DE NIÑAS.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1</a:t>
            </a:r>
            <a:r>
              <a:rPr lang="es-ES" sz="2600" dirty="0">
                <a:solidFill>
                  <a:srgbClr val="FF0000"/>
                </a:solidFill>
              </a:rPr>
              <a:t>.</a:t>
            </a:r>
            <a:r>
              <a:rPr lang="es-ES" sz="2600" dirty="0"/>
              <a:t>GAME IS FREE AND SPONTANEOUS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2</a:t>
            </a:r>
            <a:r>
              <a:rPr lang="es-ES" sz="2600" dirty="0">
                <a:solidFill>
                  <a:srgbClr val="FF0000"/>
                </a:solidFill>
              </a:rPr>
              <a:t>.</a:t>
            </a:r>
            <a:r>
              <a:rPr lang="es-ES" sz="2600" dirty="0"/>
              <a:t>ELIJAMOS LOS COLORES NO DEJEMOS QUE ELLOS NOS ELIJAN.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2</a:t>
            </a:r>
            <a:r>
              <a:rPr lang="es-ES" sz="2600" dirty="0">
                <a:solidFill>
                  <a:srgbClr val="FF0000"/>
                </a:solidFill>
              </a:rPr>
              <a:t>.</a:t>
            </a:r>
            <a:r>
              <a:rPr lang="es-ES" sz="2600" dirty="0"/>
              <a:t>LET’S CHOOSE THE COLOURS. DON’T LET THEM CHOOSE FOR US.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3</a:t>
            </a:r>
            <a:r>
              <a:rPr lang="es-ES" sz="2600" dirty="0">
                <a:solidFill>
                  <a:srgbClr val="FF0000"/>
                </a:solidFill>
              </a:rPr>
              <a:t>.</a:t>
            </a:r>
            <a:r>
              <a:rPr lang="es-ES" sz="2600" dirty="0"/>
              <a:t>SOMOS IGUALES, SOMOS DIFERENTES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3</a:t>
            </a:r>
            <a:r>
              <a:rPr lang="es-ES" sz="2600" dirty="0">
                <a:solidFill>
                  <a:srgbClr val="FF0000"/>
                </a:solidFill>
              </a:rPr>
              <a:t>.</a:t>
            </a:r>
            <a:r>
              <a:rPr lang="es-ES" sz="2600" dirty="0"/>
              <a:t>WE ARE THE SAME, WE ARE DIFFERENT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4</a:t>
            </a:r>
            <a:r>
              <a:rPr lang="es-ES" sz="2600" dirty="0">
                <a:solidFill>
                  <a:srgbClr val="FF0000"/>
                </a:solidFill>
              </a:rPr>
              <a:t>.</a:t>
            </a:r>
            <a:r>
              <a:rPr lang="es-ES" sz="2600" dirty="0"/>
              <a:t>LIBRES DE PREJUICIOS SEXISTAS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4.</a:t>
            </a:r>
            <a:r>
              <a:rPr lang="es-ES" sz="2600" dirty="0"/>
              <a:t>FREE FROM SEXIST PREJUDICES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5</a:t>
            </a:r>
            <a:r>
              <a:rPr lang="es-ES" sz="2600" dirty="0">
                <a:solidFill>
                  <a:srgbClr val="FF0000"/>
                </a:solidFill>
              </a:rPr>
              <a:t>.</a:t>
            </a:r>
            <a:r>
              <a:rPr lang="es-ES" sz="2600" dirty="0"/>
              <a:t>ELIJE JUGUETES QUE REUNAN A NIÑAS Y NIÑOS COOPERANDO Y COMPARTIENDO.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5</a:t>
            </a:r>
            <a:r>
              <a:rPr lang="es-ES" sz="2600" dirty="0">
                <a:solidFill>
                  <a:srgbClr val="FF0000"/>
                </a:solidFill>
              </a:rPr>
              <a:t>.</a:t>
            </a:r>
            <a:r>
              <a:rPr lang="es-ES" sz="2600" dirty="0"/>
              <a:t>CHOOSE TOYS THAT GET GIRLS AND BOYS TOGETHER IN ORDER TO SHARE AND COOPERATE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91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81050" y="327024"/>
            <a:ext cx="10515600" cy="630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6.</a:t>
            </a:r>
            <a:r>
              <a:rPr lang="es-ES" sz="2600" dirty="0"/>
              <a:t>REGALA JUGUETES QUE AYUDEN A PROMOVER TODAS LAS CAPACIDADES Y HABILIDADES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6.</a:t>
            </a:r>
            <a:r>
              <a:rPr lang="es-ES" sz="2600" dirty="0"/>
              <a:t>GIVE TOYS AS PRESENTS THAT PROMOTE ABILITIES AND CAPABILITIES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7.</a:t>
            </a:r>
            <a:r>
              <a:rPr lang="es-ES" sz="2600" dirty="0"/>
              <a:t>SENTIMIENTOS Y AFECTOS SIN DIFERENCIACION EN NIÑAS Y NIÑOS.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7.</a:t>
            </a:r>
            <a:r>
              <a:rPr lang="es-ES" sz="2600" dirty="0"/>
              <a:t>FEELINGS AND CARING FOR PEOPLE WITHOUT DIFFERENCIATING BETWEEN BOYS AND GIRLS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8.</a:t>
            </a:r>
            <a:r>
              <a:rPr lang="es-ES" sz="2600" dirty="0"/>
              <a:t>EVITA JUGUETES, VIDEOJUEGOS VIOLENTOS. EDUCA PARA RESULVER PROBLEMAS DE FORMA POSITIVA, CONSTRUCTIVA Y CREATIVA.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8.</a:t>
            </a:r>
            <a:r>
              <a:rPr lang="es-ES" sz="2600" dirty="0"/>
              <a:t>GET RID OF TOYS, VIOLENT VIDEOGAMES. EDUCATE FOR SOLVING PROBLEMS IN A POSITIVE WAY, WHICH IS CONSTRUCTIVE AND CREATIVE.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9.</a:t>
            </a:r>
            <a:r>
              <a:rPr lang="es-ES" sz="2600" dirty="0"/>
              <a:t>ESCUCHAR A LAS NIÑAS Y A LOS NIÑOS, PERO TAMPOCO DECIRLES QUE SI A TODO.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9.</a:t>
            </a:r>
            <a:r>
              <a:rPr lang="es-ES" sz="2600" dirty="0"/>
              <a:t>LISTEN TO GIRLS AND BOYS, BUT DON’T SAY YES TO EVERYTHING.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10.</a:t>
            </a:r>
            <a:r>
              <a:rPr lang="es-ES" sz="2600" dirty="0"/>
              <a:t>BUSCA LIBROS,JUEGOS Y VIDEOJUEGOS EN LOS QUE SE NOMBRE Y ESTEN PRESENTES TANTO NIÑOS COMO NIÑAS.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FF0000"/>
                </a:solidFill>
              </a:rPr>
              <a:t>10.</a:t>
            </a:r>
            <a:r>
              <a:rPr lang="es-ES" sz="2600" dirty="0"/>
              <a:t>SEARCH FOR BOOKS, GAMES, VIDEOGAMES WHERE BOYS AND GIRLS ARE PRESENT.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236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1104900"/>
            <a:ext cx="10515600" cy="209550"/>
          </a:xfrm>
        </p:spPr>
        <p:txBody>
          <a:bodyPr>
            <a:noAutofit/>
          </a:bodyPr>
          <a:lstStyle/>
          <a:p>
            <a:pPr algn="ctr"/>
            <a:r>
              <a:rPr lang="es-ES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HAY SEXISMO EN: </a:t>
            </a:r>
            <a:br>
              <a:rPr lang="es-ES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s-ES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THERE IS SEXISM IN:</a:t>
            </a:r>
            <a:br>
              <a:rPr lang="es-ES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s-E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3 Marcador de contenido" descr="Resultado de imagen de cocinitas antisexista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17" y="1748574"/>
            <a:ext cx="2301933" cy="2137626"/>
          </a:xfrm>
          <a:prstGeom prst="rect">
            <a:avLst/>
          </a:prstGeom>
          <a:noFill/>
        </p:spPr>
      </p:pic>
      <p:pic>
        <p:nvPicPr>
          <p:cNvPr id="5" name="4 Imagen" descr="Resultado de imagen de BICIS DE NIÃO Y NIÃA MILANUNCIO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18" y="4133851"/>
            <a:ext cx="2301932" cy="211455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752600" y="213187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COLORES   /  COLOURS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VIOLENCIA  / VIOLENCE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COCINITAS  / KITCHENS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MUÑECAS / DOLLS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BICIS  / BIKES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FUTBOLÍN  / FOOSBALL</a:t>
            </a:r>
          </a:p>
        </p:txBody>
      </p:sp>
    </p:spTree>
    <p:extLst>
      <p:ext uri="{BB962C8B-B14F-4D97-AF65-F5344CB8AC3E}">
        <p14:creationId xmlns:p14="http://schemas.microsoft.com/office/powerpoint/2010/main" val="416463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1050" y="1143000"/>
            <a:ext cx="10515600" cy="6858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s-ES" sz="5400" b="1" dirty="0">
                <a:latin typeface="Footlight MT Light" panose="0204060206030A020304" pitchFamily="18" charset="0"/>
              </a:rPr>
              <a:t>MAQUILLAJE Y </a:t>
            </a:r>
            <a:r>
              <a:rPr lang="es-ES" sz="5400" b="1" dirty="0" smtClean="0">
                <a:latin typeface="Footlight MT Light" panose="0204060206030A020304" pitchFamily="18" charset="0"/>
              </a:rPr>
              <a:t>PELUQUERIA/</a:t>
            </a:r>
            <a:r>
              <a:rPr lang="es-ES" sz="5400" b="1" dirty="0">
                <a:latin typeface="Footlight MT Light" panose="0204060206030A020304" pitchFamily="18" charset="0"/>
              </a:rPr>
              <a:t/>
            </a:r>
            <a:br>
              <a:rPr lang="es-ES" sz="5400" b="1" dirty="0">
                <a:latin typeface="Footlight MT Light" panose="0204060206030A020304" pitchFamily="18" charset="0"/>
              </a:rPr>
            </a:br>
            <a:r>
              <a:rPr lang="es-ES" sz="5400" b="1" dirty="0">
                <a:latin typeface="Footlight MT Light" panose="0204060206030A020304" pitchFamily="18" charset="0"/>
              </a:rPr>
              <a:t>MAKE UP AND HAIRDRESSING:</a:t>
            </a:r>
            <a:r>
              <a:rPr lang="es-ES" sz="6000" b="1" dirty="0">
                <a:latin typeface="Footlight MT Light" panose="0204060206030A020304" pitchFamily="18" charset="0"/>
              </a:rPr>
              <a:t/>
            </a:r>
            <a:br>
              <a:rPr lang="es-ES" sz="6000" b="1" dirty="0">
                <a:latin typeface="Footlight MT Light" panose="0204060206030A020304" pitchFamily="18" charset="0"/>
              </a:rPr>
            </a:br>
            <a:endParaRPr lang="es-ES" b="1" dirty="0">
              <a:latin typeface="Footlight MT Light" panose="0204060206030A020304" pitchFamily="18" charset="0"/>
            </a:endParaRPr>
          </a:p>
        </p:txBody>
      </p:sp>
      <p:pic>
        <p:nvPicPr>
          <p:cNvPr id="4" name="3 Marcador de contenido" descr="Resultado de imagen de DISFRACES NIÃO Y NIÃ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69018"/>
            <a:ext cx="3586561" cy="2557464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1695450" y="308746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/>
              <a:t>DISFRACES  / COSTUMES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/>
              <a:t>COLORES  / COLOURS</a:t>
            </a:r>
          </a:p>
        </p:txBody>
      </p:sp>
    </p:spTree>
    <p:extLst>
      <p:ext uri="{BB962C8B-B14F-4D97-AF65-F5344CB8AC3E}">
        <p14:creationId xmlns:p14="http://schemas.microsoft.com/office/powerpoint/2010/main" val="32033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0800000" flipV="1">
            <a:off x="838200" y="933450"/>
            <a:ext cx="10515600" cy="57149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000" b="1" dirty="0">
                <a:latin typeface="Footlight MT Light" panose="0204060206030A020304" pitchFamily="18" charset="0"/>
              </a:rPr>
              <a:t/>
            </a:r>
            <a:br>
              <a:rPr lang="es-ES" sz="6000" b="1" dirty="0">
                <a:latin typeface="Footlight MT Light" panose="0204060206030A020304" pitchFamily="18" charset="0"/>
              </a:rPr>
            </a:br>
            <a:r>
              <a:rPr lang="es-ES" sz="6000" b="1" dirty="0">
                <a:latin typeface="Footlight MT Light" panose="0204060206030A020304" pitchFamily="18" charset="0"/>
              </a:rPr>
              <a:t>PROFESIONS/</a:t>
            </a:r>
            <a:br>
              <a:rPr lang="es-ES" sz="6000" b="1" dirty="0">
                <a:latin typeface="Footlight MT Light" panose="0204060206030A020304" pitchFamily="18" charset="0"/>
              </a:rPr>
            </a:br>
            <a:r>
              <a:rPr lang="es-ES" sz="6000" b="1" dirty="0">
                <a:latin typeface="Footlight MT Light" panose="0204060206030A020304" pitchFamily="18" charset="0"/>
              </a:rPr>
              <a:t>PROFESIONES:</a:t>
            </a:r>
            <a:br>
              <a:rPr lang="es-ES" sz="6000" b="1" dirty="0">
                <a:latin typeface="Footlight MT Light" panose="0204060206030A020304" pitchFamily="18" charset="0"/>
              </a:rPr>
            </a:br>
            <a:r>
              <a:rPr lang="es-ES" sz="6700" b="1" dirty="0"/>
              <a:t/>
            </a:r>
            <a:br>
              <a:rPr lang="es-ES" sz="6700" b="1" dirty="0"/>
            </a:br>
            <a:endParaRPr lang="es-ES" b="1" dirty="0"/>
          </a:p>
        </p:txBody>
      </p:sp>
      <p:pic>
        <p:nvPicPr>
          <p:cNvPr id="4" name="3 Marcador de contenido" descr="Resultado de imagen de PELUQUERIA NIÃA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654" y="1862136"/>
            <a:ext cx="267566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Resultado de imagen de juguetes de maquillaje TOY PLANE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3957636"/>
            <a:ext cx="3382645" cy="2081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1409700" y="2479655"/>
            <a:ext cx="6096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ENFERMERA Y DOCTOR/DOCTOR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CARPINTERÍA/CARPENTERY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MAQUILLAJE Y PELUQUERÍA/</a:t>
            </a:r>
          </a:p>
          <a:p>
            <a:pPr lvl="0"/>
            <a:r>
              <a:rPr lang="es-ES" sz="2800" dirty="0"/>
              <a:t>    MAKEUP AND HAIRDRESSING</a:t>
            </a:r>
          </a:p>
          <a:p>
            <a:pPr lvl="0"/>
            <a:endParaRPr lang="es-ES" sz="2800" dirty="0"/>
          </a:p>
          <a:p>
            <a:pPr lvl="0"/>
            <a:r>
              <a:rPr lang="es-ES" sz="2800" dirty="0">
                <a:hlinkClick r:id="rId4"/>
              </a:rPr>
              <a:t>https://youtu.be/pJvJo1mxVAE</a:t>
            </a:r>
            <a:r>
              <a:rPr lang="es-ES" sz="2800" dirty="0"/>
              <a:t> INSPIRANDO AL FUTURO SIN ESTEREOTIPOS</a:t>
            </a:r>
          </a:p>
          <a:p>
            <a:pPr lvl="0"/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6187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90148"/>
          </a:xfrm>
        </p:spPr>
        <p:txBody>
          <a:bodyPr>
            <a:noAutofit/>
          </a:bodyPr>
          <a:lstStyle/>
          <a:p>
            <a:pPr algn="ctr"/>
            <a:r>
              <a:rPr lang="es-ES" sz="8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EXPERIMENTOS SOCIALES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63283" y="3034144"/>
            <a:ext cx="10515600" cy="3213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dirty="0">
                <a:hlinkClick r:id="rId2"/>
              </a:rPr>
              <a:t>https://youtu.be/fXBXOaLcMZg</a:t>
            </a:r>
            <a:r>
              <a:rPr lang="es-ES" sz="3600" dirty="0"/>
              <a:t> EXPERIMENTO SOCIAL</a:t>
            </a:r>
          </a:p>
          <a:p>
            <a:pPr marL="0" indent="0">
              <a:buNone/>
            </a:pPr>
            <a:r>
              <a:rPr lang="es-ES" sz="3600" dirty="0">
                <a:hlinkClick r:id="rId3"/>
              </a:rPr>
              <a:t>https://youtu.be/2_OBWa9fgZI</a:t>
            </a:r>
            <a:r>
              <a:rPr lang="es-ES" sz="3600" dirty="0"/>
              <a:t> ASCENSOR</a:t>
            </a:r>
          </a:p>
        </p:txBody>
      </p:sp>
    </p:spTree>
    <p:extLst>
      <p:ext uri="{BB962C8B-B14F-4D97-AF65-F5344CB8AC3E}">
        <p14:creationId xmlns:p14="http://schemas.microsoft.com/office/powerpoint/2010/main" val="22833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68582" y="1676400"/>
            <a:ext cx="9379528" cy="2992582"/>
          </a:xfrm>
        </p:spPr>
        <p:txBody>
          <a:bodyPr>
            <a:noAutofit/>
          </a:bodyPr>
          <a:lstStyle/>
          <a:p>
            <a:pPr algn="ctr"/>
            <a:r>
              <a:rPr lang="es-ES" sz="7200" dirty="0">
                <a:solidFill>
                  <a:srgbClr val="19385B"/>
                </a:solidFill>
                <a:latin typeface="Bahnschrift SemiBold Condensed" panose="020B0502040204020203" pitchFamily="34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40598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DE6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4B1C8A1-049B-3247-A850-C16F73B80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635892"/>
            <a:ext cx="9817100" cy="47308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" y="148051"/>
            <a:ext cx="1110138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0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PELÍCULAS/MOVIES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621280"/>
            <a:ext cx="10515600" cy="35556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000" dirty="0"/>
              <a:t>LITTLE MISS </a:t>
            </a:r>
            <a:r>
              <a:rPr lang="es-ES" sz="4000" dirty="0" smtClean="0"/>
              <a:t>SUNSHINE:</a:t>
            </a:r>
            <a:endParaRPr lang="es-ES" sz="4000" dirty="0"/>
          </a:p>
          <a:p>
            <a:pPr marL="0" indent="0" algn="ctr">
              <a:buNone/>
            </a:pPr>
            <a:r>
              <a:rPr lang="es-ES" sz="2000" dirty="0">
                <a:hlinkClick r:id="rId2"/>
              </a:rPr>
              <a:t>https://www.iespedromercedes.es/departamentos/filosof%C3%ADa/</a:t>
            </a:r>
            <a:endParaRPr lang="es-ES" sz="2000" dirty="0"/>
          </a:p>
          <a:p>
            <a:pPr marL="0" indent="0" algn="ctr">
              <a:buNone/>
            </a:pPr>
            <a:r>
              <a:rPr lang="es-ES" sz="4000" dirty="0"/>
              <a:t>BINTA Y LA GRAN </a:t>
            </a:r>
            <a:r>
              <a:rPr lang="es-ES" sz="4000" dirty="0" smtClean="0"/>
              <a:t>IDEA:</a:t>
            </a:r>
            <a:endParaRPr lang="es-ES" sz="4000" dirty="0"/>
          </a:p>
          <a:p>
            <a:pPr marL="0" indent="0" algn="ctr">
              <a:buNone/>
            </a:pPr>
            <a:r>
              <a:rPr lang="es-ES" sz="2000" dirty="0">
                <a:hlinkClick r:id="rId3"/>
              </a:rPr>
              <a:t>https://youtu.be/meLXFLl1FE8</a:t>
            </a:r>
            <a:r>
              <a:rPr lang="es-E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0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62218" y="832307"/>
            <a:ext cx="10515600" cy="594463"/>
          </a:xfrm>
        </p:spPr>
        <p:txBody>
          <a:bodyPr>
            <a:normAutofit/>
          </a:bodyPr>
          <a:lstStyle/>
          <a:p>
            <a:pPr lvl="0" algn="ctr"/>
            <a:r>
              <a:rPr lang="it-IT" altLang="es-ES" sz="2800" dirty="0">
                <a:solidFill>
                  <a:srgbClr val="212121"/>
                </a:solidFill>
                <a:latin typeface="inherit"/>
                <a:cs typeface="Arial" pitchFamily="34" charset="0"/>
              </a:rPr>
              <a:t>DOBBIAMO ESSERE TUTTI FEMMINILI</a:t>
            </a:r>
            <a:r>
              <a:rPr lang="it-IT" altLang="es-ES" sz="1400" dirty="0">
                <a:latin typeface="Arial" pitchFamily="34" charset="0"/>
                <a:cs typeface="Arial" pitchFamily="34" charset="0"/>
              </a:rPr>
              <a:t> </a:t>
            </a:r>
            <a:endParaRPr lang="es-ES" sz="4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39720"/>
            <a:ext cx="3460218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020018" y="2073100"/>
            <a:ext cx="64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es-E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18929" y="1642213"/>
            <a:ext cx="7093160" cy="8617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s-ES" sz="28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inherit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s-E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NOUS DEVONS TOUS ÊTRE FÉMINISTES</a:t>
            </a:r>
            <a:r>
              <a:rPr kumimoji="0" lang="fr-FR" altLang="es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altLang="es-E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18663" y="2442432"/>
            <a:ext cx="6893426" cy="12926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8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inherit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2800" dirty="0">
              <a:solidFill>
                <a:srgbClr val="212121"/>
              </a:solidFill>
              <a:latin typeface="inherit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es-E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NALEŻY BYĆ WSZYSTKIM FEMINISTAMI</a:t>
            </a:r>
            <a:r>
              <a:rPr kumimoji="0" lang="pl-PL" altLang="es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altLang="es-E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256184" y="4417247"/>
            <a:ext cx="5527667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WE SHOULD ALL BE FEMINISTS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ES" altLang="es-E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8800" dirty="0" smtClean="0">
                <a:solidFill>
                  <a:srgbClr val="193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LAST NEWS</a:t>
            </a:r>
            <a:endParaRPr lang="es-ES" sz="8800" dirty="0">
              <a:solidFill>
                <a:srgbClr val="1938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 u="sng" dirty="0" smtClean="0">
                <a:solidFill>
                  <a:srgbClr val="000000"/>
                </a:solidFill>
                <a:latin typeface="+mj-lt"/>
              </a:rPr>
              <a:t>ADA HEGERBERG:</a:t>
            </a:r>
          </a:p>
          <a:p>
            <a:pPr marL="0" indent="0">
              <a:buNone/>
            </a:pPr>
            <a:r>
              <a:rPr lang="es-ES" dirty="0">
                <a:hlinkClick r:id="rId2"/>
              </a:rPr>
              <a:t>https://www.lavanguardia.com/deportes/futbol/20190506/462058755105/ada-hegerberg-balon-de-oro-renuncia-mundial-seleccion-noruega-desigualdad.html</a:t>
            </a:r>
            <a:endParaRPr lang="es-ES" b="1" u="sng" dirty="0" smtClean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es-ES" b="1" u="sng" dirty="0" smtClean="0">
                <a:solidFill>
                  <a:srgbClr val="000000"/>
                </a:solidFill>
                <a:latin typeface="+mj-lt"/>
              </a:rPr>
              <a:t>MANADA DE ALICANTE:</a:t>
            </a:r>
          </a:p>
          <a:p>
            <a:pPr marL="0" indent="0">
              <a:buNone/>
            </a:pPr>
            <a:r>
              <a:rPr lang="es-ES" dirty="0">
                <a:hlinkClick r:id="rId3"/>
              </a:rPr>
              <a:t>https://www.lasexta.com/noticias/sociedad/la-manada-de-alicante-grabo-cinco-minutos-de-video-de-la-agresion-sexual-con-imagenes-explicitas-video_201901075c3358170cf24fa4056e6c88.html</a:t>
            </a:r>
            <a:endParaRPr lang="es-ES" b="1" u="sng" dirty="0" smtClean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es-ES" b="1" u="sng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6544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8600" y="647700"/>
            <a:ext cx="11791950" cy="67437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s-ES" sz="13700" b="1" dirty="0">
                <a:solidFill>
                  <a:srgbClr val="00B050"/>
                </a:solidFill>
                <a:latin typeface="Agency FB" panose="020B0503020202020204" pitchFamily="34" charset="0"/>
              </a:rPr>
              <a:t> </a:t>
            </a:r>
            <a:r>
              <a:rPr lang="es-ES" sz="12400" b="1" dirty="0">
                <a:solidFill>
                  <a:srgbClr val="00B050"/>
                </a:solidFill>
                <a:latin typeface="Agency FB" panose="020B0503020202020204" pitchFamily="34" charset="0"/>
              </a:rPr>
              <a:t>GOODBYE</a:t>
            </a:r>
            <a:r>
              <a:rPr lang="es-ES" sz="6600" dirty="0"/>
              <a:t> </a:t>
            </a:r>
            <a:r>
              <a:rPr lang="es-ES" sz="6000" dirty="0"/>
              <a:t>             </a:t>
            </a:r>
            <a:r>
              <a:rPr lang="es-ES" sz="12800" b="1" dirty="0">
                <a:solidFill>
                  <a:srgbClr val="7030A0"/>
                </a:solidFill>
              </a:rPr>
              <a:t>ADIÓS</a:t>
            </a:r>
            <a:r>
              <a:rPr lang="es-ES" sz="11400" b="1" dirty="0">
                <a:solidFill>
                  <a:srgbClr val="7030A0"/>
                </a:solidFill>
              </a:rPr>
              <a:t>  </a:t>
            </a:r>
            <a:r>
              <a:rPr lang="es-ES" sz="8800" dirty="0">
                <a:solidFill>
                  <a:srgbClr val="7030A0"/>
                </a:solidFill>
              </a:rPr>
              <a:t>  </a:t>
            </a:r>
          </a:p>
          <a:p>
            <a:pPr marL="0" indent="0" algn="ctr">
              <a:buNone/>
            </a:pPr>
            <a:endParaRPr lang="es-ES" sz="88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pl-PL" sz="13700" b="1" dirty="0">
                <a:solidFill>
                  <a:schemeClr val="accent1"/>
                </a:solidFill>
                <a:latin typeface="Bodoni MT" panose="02070603080606020203" pitchFamily="18" charset="0"/>
              </a:rPr>
              <a:t>POŻEGNANIE</a:t>
            </a:r>
            <a:endParaRPr lang="es-ES" sz="13700" b="1" dirty="0">
              <a:solidFill>
                <a:schemeClr val="accent1"/>
              </a:solidFill>
              <a:latin typeface="Bodoni MT" panose="02070603080606020203" pitchFamily="18" charset="0"/>
            </a:endParaRPr>
          </a:p>
          <a:p>
            <a:pPr marL="0" indent="0">
              <a:buNone/>
            </a:pPr>
            <a:r>
              <a:rPr lang="es-ES" sz="9600" dirty="0">
                <a:solidFill>
                  <a:srgbClr val="FFFF00"/>
                </a:solidFill>
              </a:rPr>
              <a:t>   </a:t>
            </a:r>
          </a:p>
          <a:p>
            <a:pPr marL="0" indent="0">
              <a:buNone/>
            </a:pPr>
            <a:r>
              <a:rPr lang="es-ES" sz="11300" dirty="0">
                <a:solidFill>
                  <a:srgbClr val="FFFF00"/>
                </a:solidFill>
              </a:rPr>
              <a:t>   </a:t>
            </a:r>
            <a:r>
              <a:rPr lang="es-ES" sz="14100" b="1" dirty="0">
                <a:solidFill>
                  <a:srgbClr val="FFFF00"/>
                </a:solidFill>
                <a:latin typeface="Century" panose="02040604050505020304" pitchFamily="18" charset="0"/>
              </a:rPr>
              <a:t>SALUT</a:t>
            </a:r>
            <a:r>
              <a:rPr lang="es-ES" sz="11300" b="1" dirty="0">
                <a:solidFill>
                  <a:srgbClr val="FFFF00"/>
                </a:solidFill>
              </a:rPr>
              <a:t>   </a:t>
            </a:r>
            <a:r>
              <a:rPr lang="es-ES" sz="9600" b="1" dirty="0">
                <a:solidFill>
                  <a:srgbClr val="FFFF00"/>
                </a:solidFill>
              </a:rPr>
              <a:t>       </a:t>
            </a:r>
            <a:r>
              <a:rPr lang="es-ES" sz="12800" b="1" dirty="0">
                <a:solidFill>
                  <a:srgbClr val="FF6600"/>
                </a:solidFill>
                <a:latin typeface="Cooper Black" panose="0208090404030B020404" pitchFamily="18" charset="0"/>
              </a:rPr>
              <a:t>CIAO</a:t>
            </a:r>
          </a:p>
        </p:txBody>
      </p:sp>
    </p:spTree>
    <p:extLst>
      <p:ext uri="{BB962C8B-B14F-4D97-AF65-F5344CB8AC3E}">
        <p14:creationId xmlns:p14="http://schemas.microsoft.com/office/powerpoint/2010/main" val="37968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9600" i="1" dirty="0" smtClean="0">
                <a:solidFill>
                  <a:srgbClr val="59184D"/>
                </a:solidFill>
                <a:latin typeface="Arial Black" panose="020B0A04020102020204" pitchFamily="34" charset="0"/>
              </a:rPr>
              <a:t>AUTOR@S</a:t>
            </a:r>
            <a:endParaRPr lang="es-ES" sz="9600" i="1" dirty="0">
              <a:solidFill>
                <a:srgbClr val="59184D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008909"/>
            <a:ext cx="10515600" cy="466898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4000" dirty="0" smtClean="0"/>
              <a:t>JUDITH OLIVARES</a:t>
            </a:r>
          </a:p>
          <a:p>
            <a:pPr marL="0" indent="0" algn="ctr">
              <a:buNone/>
            </a:pPr>
            <a:r>
              <a:rPr lang="es-ES" sz="4000" dirty="0" smtClean="0"/>
              <a:t>CARLOS BLANCO </a:t>
            </a:r>
          </a:p>
          <a:p>
            <a:pPr marL="0" indent="0" algn="ctr">
              <a:buNone/>
            </a:pPr>
            <a:r>
              <a:rPr lang="es-ES" sz="4000" dirty="0" smtClean="0"/>
              <a:t>ELISA MARTÍNEZ</a:t>
            </a:r>
          </a:p>
          <a:p>
            <a:pPr marL="0" indent="0" algn="ctr">
              <a:buNone/>
            </a:pPr>
            <a:r>
              <a:rPr lang="es-ES" sz="4000" dirty="0" smtClean="0"/>
              <a:t>EMILIO SANS</a:t>
            </a:r>
          </a:p>
          <a:p>
            <a:pPr marL="0" indent="0" algn="ctr">
              <a:buNone/>
            </a:pPr>
            <a:r>
              <a:rPr lang="es-ES" sz="4000" dirty="0" smtClean="0"/>
              <a:t>MARA MIOTA</a:t>
            </a:r>
          </a:p>
          <a:p>
            <a:pPr marL="0" indent="0" algn="ctr">
              <a:buNone/>
            </a:pPr>
            <a:r>
              <a:rPr lang="es-ES" sz="4000" dirty="0" smtClean="0"/>
              <a:t>ARJEN HERNANDEZ</a:t>
            </a:r>
          </a:p>
          <a:p>
            <a:pPr marL="0" indent="0" algn="ctr">
              <a:buNone/>
            </a:pPr>
            <a:r>
              <a:rPr lang="es-ES" sz="4000" dirty="0" smtClean="0"/>
              <a:t>PEDRO JOSÉ BUSTAMANTE</a:t>
            </a:r>
          </a:p>
          <a:p>
            <a:pPr marL="0" indent="0" algn="ctr">
              <a:buNone/>
            </a:pPr>
            <a:endParaRPr lang="es-ES" sz="4000" dirty="0" smtClean="0"/>
          </a:p>
          <a:p>
            <a:pPr marL="0" indent="0" algn="r">
              <a:buNone/>
            </a:pPr>
            <a:r>
              <a:rPr lang="es-ES" sz="2200" dirty="0" smtClean="0"/>
              <a:t>ALUMN@S DE VALORES ÉTICOS 1ESOD</a:t>
            </a:r>
            <a:endParaRPr lang="es-ES" sz="1900" dirty="0"/>
          </a:p>
        </p:txBody>
      </p:sp>
    </p:spTree>
    <p:extLst>
      <p:ext uri="{BB962C8B-B14F-4D97-AF65-F5344CB8AC3E}">
        <p14:creationId xmlns:p14="http://schemas.microsoft.com/office/powerpoint/2010/main" val="42215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24000"/>
          </a:xfrm>
        </p:spPr>
        <p:txBody>
          <a:bodyPr>
            <a:normAutofit/>
          </a:bodyPr>
          <a:lstStyle/>
          <a:p>
            <a:pPr algn="ctr"/>
            <a:r>
              <a:rPr lang="es-ES" sz="5400" i="1" dirty="0" smtClean="0">
                <a:solidFill>
                  <a:srgbClr val="193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FUENTES</a:t>
            </a:r>
            <a:r>
              <a:rPr lang="es-ES" sz="5400" b="1" dirty="0" smtClean="0">
                <a:solidFill>
                  <a:srgbClr val="193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5400" i="1" dirty="0" smtClean="0">
                <a:solidFill>
                  <a:srgbClr val="193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es-ES" sz="5400" b="1" dirty="0" smtClean="0">
                <a:solidFill>
                  <a:srgbClr val="193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5400" i="1" dirty="0" smtClean="0">
                <a:solidFill>
                  <a:srgbClr val="193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INFORMACIÓN</a:t>
            </a:r>
            <a:endParaRPr lang="es-ES" sz="5400" i="1" dirty="0">
              <a:solidFill>
                <a:srgbClr val="1938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927" y="2812473"/>
            <a:ext cx="11804072" cy="3629891"/>
          </a:xfrm>
        </p:spPr>
        <p:txBody>
          <a:bodyPr anchor="ctr">
            <a:noAutofit/>
          </a:bodyPr>
          <a:lstStyle/>
          <a:p>
            <a:pPr algn="just"/>
            <a:r>
              <a:rPr lang="es-ES" sz="2400" dirty="0" smtClean="0"/>
              <a:t>DERECHOS HUMANOS</a:t>
            </a:r>
          </a:p>
          <a:p>
            <a:pPr algn="just"/>
            <a:r>
              <a:rPr lang="es-ES" sz="2400" dirty="0" smtClean="0"/>
              <a:t>DECÁLOGO ANTISEXISTA DE EMAKUNDE</a:t>
            </a:r>
            <a:endParaRPr lang="es-ES" sz="2400" dirty="0"/>
          </a:p>
          <a:p>
            <a:pPr algn="just"/>
            <a:r>
              <a:rPr lang="es-ES" sz="2400" dirty="0" smtClean="0"/>
              <a:t>YOUTUBE</a:t>
            </a:r>
          </a:p>
          <a:p>
            <a:pPr algn="just"/>
            <a:r>
              <a:rPr lang="es-ES" sz="2400" dirty="0" smtClean="0"/>
              <a:t>CATÁLOGOS DE JUGUETES TOY PLANET</a:t>
            </a:r>
          </a:p>
          <a:p>
            <a:pPr algn="just"/>
            <a:r>
              <a:rPr lang="es-ES" sz="2400" dirty="0" smtClean="0"/>
              <a:t>INTERNET</a:t>
            </a:r>
          </a:p>
          <a:p>
            <a:pPr algn="just"/>
            <a:r>
              <a:rPr lang="es-ES" sz="2400" dirty="0" smtClean="0"/>
              <a:t>BIBLIOTECA IES PEDRO MERCEDES</a:t>
            </a:r>
          </a:p>
          <a:p>
            <a:pPr algn="just"/>
            <a:r>
              <a:rPr lang="es-ES" sz="2400" dirty="0" smtClean="0"/>
              <a:t>DEPARTAMENTO DE FILOSOFÍA</a:t>
            </a:r>
          </a:p>
          <a:p>
            <a:pPr algn="just"/>
            <a:r>
              <a:rPr lang="es-ES" sz="2400" dirty="0" smtClean="0"/>
              <a:t>CORTOS “EDUCAR EN IGUALDAD”DEL DEPARTAMENTO DE DIBUJO Y ARTES PLÁSTICAS</a:t>
            </a:r>
          </a:p>
          <a:p>
            <a:pPr algn="just"/>
            <a:r>
              <a:rPr lang="es-ES" sz="2400" dirty="0" smtClean="0"/>
              <a:t>PRENSA </a:t>
            </a:r>
          </a:p>
          <a:p>
            <a:pPr algn="just"/>
            <a:r>
              <a:rPr lang="es-ES" sz="2400" dirty="0" smtClean="0"/>
              <a:t>WIKIPEDIA </a:t>
            </a:r>
          </a:p>
          <a:p>
            <a:pPr algn="just"/>
            <a:r>
              <a:rPr lang="es-ES" sz="2400" dirty="0" smtClean="0"/>
              <a:t>TRADUCCIÓN: BEATRIZ JIMÉNEZ</a:t>
            </a:r>
          </a:p>
          <a:p>
            <a:pPr algn="just"/>
            <a:endParaRPr lang="es-ES" sz="2400" dirty="0" smtClean="0"/>
          </a:p>
          <a:p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31472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184D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D1C6970-C1D5-1D45-9D9D-6859DEA77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274" y="0"/>
            <a:ext cx="7729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9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DE6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9450871-A900-5F47-8309-2C3978A83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500" y="3207434"/>
            <a:ext cx="11982450" cy="413656"/>
          </a:xfrm>
        </p:spPr>
        <p:txBody>
          <a:bodyPr>
            <a:noAutofit/>
          </a:bodyPr>
          <a:lstStyle/>
          <a:p>
            <a:r>
              <a:rPr lang="es-ES" sz="11500" dirty="0">
                <a:latin typeface="Calisto MT" panose="02040603050505030304" pitchFamily="18" charset="0"/>
              </a:rPr>
              <a:t>Visto en redes sociales /  </a:t>
            </a:r>
            <a:br>
              <a:rPr lang="es-ES" sz="11500" dirty="0">
                <a:latin typeface="Calisto MT" panose="02040603050505030304" pitchFamily="18" charset="0"/>
              </a:rPr>
            </a:br>
            <a:r>
              <a:rPr lang="es-ES" sz="11500" dirty="0" err="1">
                <a:latin typeface="Calisto MT" panose="02040603050505030304" pitchFamily="18" charset="0"/>
              </a:rPr>
              <a:t>Seen</a:t>
            </a:r>
            <a:r>
              <a:rPr lang="es-ES" sz="11500" dirty="0">
                <a:latin typeface="Calisto MT" panose="02040603050505030304" pitchFamily="18" charset="0"/>
              </a:rPr>
              <a:t> in social </a:t>
            </a:r>
            <a:r>
              <a:rPr lang="es-ES" sz="11500" dirty="0" err="1">
                <a:latin typeface="Calisto MT" panose="02040603050505030304" pitchFamily="18" charset="0"/>
              </a:rPr>
              <a:t>networks</a:t>
            </a:r>
            <a:endParaRPr lang="es-ES" sz="115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CA12E2-ED9D-6946-8331-928BE15D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44CAD19-F3E8-624C-A1DF-1085093E0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1156EA6-75E7-4B4A-820A-E455D692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886" y="-14844"/>
            <a:ext cx="6887688" cy="68876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0B77400-9D5B-194D-868C-65D66B45E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886" y="-1484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0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9609B40-9863-954C-9496-E1DAEE90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04" y="0"/>
            <a:ext cx="9138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714" y="365124"/>
            <a:ext cx="7543116" cy="62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797</Words>
  <Application>Microsoft Office PowerPoint</Application>
  <PresentationFormat>Personalizado</PresentationFormat>
  <Paragraphs>129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Ciao  cześć hola   ça va? Hello</vt:lpstr>
      <vt:lpstr>Presentación de PowerPoint</vt:lpstr>
      <vt:lpstr>Presentación de PowerPoint</vt:lpstr>
      <vt:lpstr>Presentación de PowerPoint</vt:lpstr>
      <vt:lpstr>Presentación de PowerPoint</vt:lpstr>
      <vt:lpstr>Visto en redes sociales /   Seen in social networks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MUSICA/MUSIC</vt:lpstr>
      <vt:lpstr>MUSICA MACHISTA</vt:lpstr>
      <vt:lpstr>ESTHER FERRER </vt:lpstr>
      <vt:lpstr>OLGA PERICET</vt:lpstr>
      <vt:lpstr>PATRICIA GUIJARRO</vt:lpstr>
      <vt:lpstr>Presentación de PowerPoint</vt:lpstr>
      <vt:lpstr>MARIA DEL CARMEN MARTINEZ SANCHO</vt:lpstr>
      <vt:lpstr>MARGARITA SALAS</vt:lpstr>
      <vt:lpstr>BEATRIZ BECERRA</vt:lpstr>
      <vt:lpstr>VALUES EDUCATION VALORES ÉTICOS </vt:lpstr>
      <vt:lpstr>NORMAS DEL DECÁLOGO: </vt:lpstr>
      <vt:lpstr>Presentación de PowerPoint</vt:lpstr>
      <vt:lpstr>HAY SEXISMO EN:  THERE IS SEXISM IN: </vt:lpstr>
      <vt:lpstr>MAQUILLAJE Y PELUQUERIA/ MAKE UP AND HAIRDRESSING: </vt:lpstr>
      <vt:lpstr> PROFESIONS/ PROFESIONES:  </vt:lpstr>
      <vt:lpstr>EXPERIMENTOS SOCIALES</vt:lpstr>
      <vt:lpstr>RECOMENDACIONES</vt:lpstr>
      <vt:lpstr>PELÍCULAS/MOVIES</vt:lpstr>
      <vt:lpstr>DOBBIAMO ESSERE TUTTI FEMMINILI </vt:lpstr>
      <vt:lpstr>LAST NEWS</vt:lpstr>
      <vt:lpstr>Presentación de PowerPoint</vt:lpstr>
      <vt:lpstr>AUTOR@S</vt:lpstr>
      <vt:lpstr>FUENTES DE INFORMACIÓN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FAMILIA MARTINEZ GUIJARRO</cp:lastModifiedBy>
  <cp:revision>60</cp:revision>
  <dcterms:created xsi:type="dcterms:W3CDTF">2018-05-16T19:10:36Z</dcterms:created>
  <dcterms:modified xsi:type="dcterms:W3CDTF">2019-05-15T20:28:33Z</dcterms:modified>
</cp:coreProperties>
</file>